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2" r:id="rId13"/>
    <p:sldId id="28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2.tiff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tiff"/><Relationship Id="rId7" Type="http://schemas.openxmlformats.org/officeDocument/2006/relationships/hyperlink" Target="https://trends.google.com/trend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trends/correlate/draw?p=us" TargetMode="External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tomfishburne/status/455486271339511808" TargetMode="External"/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73333" y="2120740"/>
            <a:ext cx="624536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Designing experiments!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5D1413-7C7C-424E-A89F-D84CF895CCAF}"/>
              </a:ext>
            </a:extLst>
          </p:cNvPr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19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Placebos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7" y="989045"/>
            <a:ext cx="7416536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Simply applying any treatment can cause an improvement.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Placebo: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“fake” treatment that looks just like the real treatment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Placebo effects tells us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importance of effective blinding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importance of comparing treatments with a proper control (e.g., active control)</a:t>
            </a: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17" y="3892070"/>
            <a:ext cx="6445199" cy="3869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150" y="3434910"/>
            <a:ext cx="5802604" cy="3214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18001">
            <a:off x="8812296" y="2202330"/>
            <a:ext cx="2983034" cy="424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4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925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Best experiments: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7" y="989045"/>
            <a:ext cx="10657608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Randomized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Comparative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Double-blind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Placebo-controlled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4248" y="2854171"/>
            <a:ext cx="7406503" cy="2351525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 rot="16200000">
            <a:off x="5403156" y="3759241"/>
            <a:ext cx="1177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Double-blind</a:t>
            </a:r>
            <a:endParaRPr kumimoji="1" lang="ko-KR" altLang="en-US" sz="1400" b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8681312" y="4719297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Placebo</a:t>
            </a:r>
            <a:endParaRPr kumimoji="1" lang="ko-KR" altLang="en-US" sz="1400" b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550684" y="3431020"/>
            <a:ext cx="974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Treatment</a:t>
            </a:r>
            <a:endParaRPr kumimoji="1" lang="ko-KR" altLang="en-US" sz="1400" b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09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7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Confounding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1136287" y="989045"/>
            <a:ext cx="10657608" cy="403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factors are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confounded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when the levels of one factor are associated with the level of another factor.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way to tease apart the two effects: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E.g., When examining the effects of different teaching styles, one class was during the fall semester, and the other class was spring. In this case, </a:t>
            </a:r>
            <a:r>
              <a:rPr lang="en-US" altLang="ko-KR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different teaching style was confounded with the season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.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E.g., what if two different professors taught two different classes? </a:t>
            </a:r>
            <a:r>
              <a:rPr lang="en-US" altLang="ko-KR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Different teaching styles was confounded with professors and the seasons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.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E.g., When examining the differences in brain signal for no pain and pain runs, and if no pain runs were always followed by pain runs, </a:t>
            </a:r>
            <a:r>
              <a:rPr lang="en-US" altLang="ko-KR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the pain manipulation was confounded with the order effects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7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It’s super important to use the “control” and “randomize” strategies wisely.</a:t>
            </a:r>
          </a:p>
        </p:txBody>
      </p:sp>
    </p:spTree>
    <p:extLst>
      <p:ext uri="{BB962C8B-B14F-4D97-AF65-F5344CB8AC3E}">
        <p14:creationId xmlns:p14="http://schemas.microsoft.com/office/powerpoint/2010/main" val="167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36286" y="989045"/>
                <a:ext cx="10178812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13: Experiments and Observational Studies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Observational studies: Valuable for discovering trends and relationships, but correlation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causation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Four principles of experimental design: C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ontrol. Randomize, Replicate, Block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Good experiments: Randomized, Comparative (control), Double-blind, Placebo-controlled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Confounding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89045"/>
                <a:ext cx="10178812" cy="2308324"/>
              </a:xfrm>
              <a:prstGeom prst="rect">
                <a:avLst/>
              </a:prstGeom>
              <a:blipFill rotWithShape="0">
                <a:blip r:embed="rId6"/>
                <a:stretch>
                  <a:fillRect l="-479" b="-13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1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42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Observational Studies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8090933" cy="1374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Researchers do not assign choices, they simply observe them.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 extreme case: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https://www.google.com/trends/correlate/draw?p=us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(not working)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Also Google trends: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https://trends.google.com/trends/</a:t>
            </a: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/>
          <a:srcRect r="17887"/>
          <a:stretch/>
        </p:blipFill>
        <p:spPr>
          <a:xfrm>
            <a:off x="454912" y="2973147"/>
            <a:ext cx="4978055" cy="4822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9"/>
          <a:srcRect r="32765"/>
          <a:stretch/>
        </p:blipFill>
        <p:spPr>
          <a:xfrm>
            <a:off x="5736211" y="4448531"/>
            <a:ext cx="6465555" cy="4818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0"/>
          <a:srcRect l="10431" r="11411"/>
          <a:stretch/>
        </p:blipFill>
        <p:spPr>
          <a:xfrm rot="499603">
            <a:off x="9027728" y="704238"/>
            <a:ext cx="2933589" cy="469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516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42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Observational Studies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텍스트 상자 17"/>
              <p:cNvSpPr txBox="1"/>
              <p:nvPr/>
            </p:nvSpPr>
            <p:spPr>
              <a:xfrm>
                <a:off x="1136286" y="989045"/>
                <a:ext cx="6600012" cy="3149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Valuable for discovering trends and possible relationships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Widely used in public health and marketing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Often retrospective (retrospective study &lt;-&gt; prospective study)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Lots of lurking variables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Noise, errors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correlation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causation</a:t>
                </a:r>
              </a:p>
            </p:txBody>
          </p:sp>
        </mc:Choice>
        <mc:Fallback xmlns="">
          <p:sp>
            <p:nvSpPr>
              <p:cNvPr id="18" name="텍스트 상자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89045"/>
                <a:ext cx="6600012" cy="3149580"/>
              </a:xfrm>
              <a:prstGeom prst="rect">
                <a:avLst/>
              </a:prstGeom>
              <a:blipFill rotWithShape="0">
                <a:blip r:embed="rId6"/>
                <a:stretch>
                  <a:fillRect l="-554" b="-2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/>
          <p:cNvGrpSpPr/>
          <p:nvPr/>
        </p:nvGrpSpPr>
        <p:grpSpPr>
          <a:xfrm>
            <a:off x="6599854" y="2617749"/>
            <a:ext cx="4298302" cy="3280385"/>
            <a:chOff x="6599854" y="2617749"/>
            <a:chExt cx="4298302" cy="32803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30392" y="2617749"/>
              <a:ext cx="4267764" cy="3041752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6599854" y="5636524"/>
              <a:ext cx="41583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latin typeface="Seravek Light" charset="0"/>
                  <a:ea typeface="Seravek Light" charset="0"/>
                  <a:cs typeface="Seravek Light" charset="0"/>
                  <a:hlinkClick r:id="rId8"/>
                </a:rPr>
                <a:t>https</a:t>
              </a:r>
              <a:r>
                <a:rPr lang="ko-KR" altLang="en-US" sz="1100">
                  <a:latin typeface="Seravek Light" charset="0"/>
                  <a:ea typeface="Seravek Light" charset="0"/>
                  <a:cs typeface="Seravek Light" charset="0"/>
                  <a:hlinkClick r:id="rId8"/>
                </a:rPr>
                <a:t>://twitter.com/tomfishburne/status/455486271339511808</a:t>
              </a:r>
              <a:endParaRPr lang="en-US" altLang="ko-KR" sz="11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9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22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Randomized, Comparative Experiments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545457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Experiments require: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Random assignment of subjects to treatments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Manipulate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explanatory variables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(or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factors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)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Measure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response variables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b="1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Four principles of experimental design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Control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Randomize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Replicate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144414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633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Experimental design: Control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7272697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Control sources of variation other than the factors we’re manipulating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Making conditions as similar as possible for all treatment groups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reduce the variability of the responses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Bad for generalizability?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Consideration: generalizability and ecological validity</a:t>
            </a:r>
          </a:p>
        </p:txBody>
      </p:sp>
    </p:spTree>
    <p:extLst>
      <p:ext uri="{BB962C8B-B14F-4D97-AF65-F5344CB8AC3E}">
        <p14:creationId xmlns:p14="http://schemas.microsoft.com/office/powerpoint/2010/main" val="150435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1732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Experimental design: Randomize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99768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the effects of unknown or uncontrollable sources of variation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Not eliminating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effects of these sources, but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distributing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them equally across treatment levels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Protect against factors we might be missing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“Control what you can, and randomize the rest”</a:t>
            </a:r>
          </a:p>
        </p:txBody>
      </p:sp>
    </p:spTree>
    <p:extLst>
      <p:ext uri="{BB962C8B-B14F-4D97-AF65-F5344CB8AC3E}">
        <p14:creationId xmlns:p14="http://schemas.microsoft.com/office/powerpoint/2010/main" val="147820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879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Experimental design: Replicate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8852873" cy="5410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Subject-level replication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Repeat treatments to many subjects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outcome of an experiment on a single subject is an anecdote (not data)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Study-level replication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entire experiment is repeated on a different population of experimental units.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Within-subject level replication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Repeated measures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Can measure the reliability of a measure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Increase signal-to-noise ratio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4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297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Experimental design: Block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7" y="989045"/>
            <a:ext cx="106576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There are things that we are not studying, but we can’t control (e.g., male, female).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can group similar individuals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together (block)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randomize within each of these blocks.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is a compromise between randomization and control, and this is not required, different than other three, Control, Randomize, Replicate.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is an idea similar to stratified random sampling.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design is called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“Randomized block design”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17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38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Blinding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7" y="989045"/>
            <a:ext cx="106576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Humans are susceptible to errors in judgement (e.g., preference in cola tasting)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Blinding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participants to the treatment could prevent potential biases.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Experimenters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can subconsciously provide contextual cues related to treatment.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Two classes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individuals who can affect the outcome of the experiment: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Those who could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influence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results (e.g., subjects, treatment administrators, technicians, etc.)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Those who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evaluate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results (e.g., judges, treating physicians, etc.)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Single-blind: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either one of these classes are blinded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Double-blind: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both classes are blinded</a:t>
            </a:r>
          </a:p>
        </p:txBody>
      </p:sp>
    </p:spTree>
    <p:extLst>
      <p:ext uri="{BB962C8B-B14F-4D97-AF65-F5344CB8AC3E}">
        <p14:creationId xmlns:p14="http://schemas.microsoft.com/office/powerpoint/2010/main" val="182462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932</Words>
  <Application>Microsoft Macintosh PowerPoint</Application>
  <PresentationFormat>와이드스크린</PresentationFormat>
  <Paragraphs>126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맑은 고딕</vt:lpstr>
      <vt:lpstr>Arial</vt:lpstr>
      <vt:lpstr>Cambria Math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188</cp:revision>
  <dcterms:created xsi:type="dcterms:W3CDTF">2017-08-24T21:55:02Z</dcterms:created>
  <dcterms:modified xsi:type="dcterms:W3CDTF">2023-03-27T02:37:35Z</dcterms:modified>
</cp:coreProperties>
</file>